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notesMasterIdLst>
    <p:notesMasterId r:id="rId18"/>
  </p:notesMasterIdLst>
  <p:sldIdLst>
    <p:sldId id="262" r:id="rId3"/>
    <p:sldId id="382" r:id="rId4"/>
    <p:sldId id="374" r:id="rId5"/>
    <p:sldId id="377" r:id="rId6"/>
    <p:sldId id="393" r:id="rId7"/>
    <p:sldId id="383" r:id="rId8"/>
    <p:sldId id="385" r:id="rId9"/>
    <p:sldId id="386" r:id="rId10"/>
    <p:sldId id="387" r:id="rId11"/>
    <p:sldId id="388" r:id="rId12"/>
    <p:sldId id="389" r:id="rId13"/>
    <p:sldId id="390" r:id="rId14"/>
    <p:sldId id="391" r:id="rId15"/>
    <p:sldId id="392" r:id="rId16"/>
    <p:sldId id="394" r:id="rId1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7E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6E3E3"/>
          </a:solidFill>
        </a:fill>
      </a:tcStyle>
    </a:wholeTbl>
    <a:band2H>
      <a:tcTxStyle/>
      <a:tcStyle>
        <a:tcBdr/>
        <a:fill>
          <a:solidFill>
            <a:srgbClr val="F3F1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CFCF"/>
          </a:solidFill>
        </a:fill>
      </a:tcStyle>
    </a:wholeTbl>
    <a:band2H>
      <a:tcTxStyle/>
      <a:tcStyle>
        <a:tcBdr/>
        <a:fill>
          <a:solidFill>
            <a:srgbClr val="FCE9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2D4F5"/>
          </a:solidFill>
        </a:fill>
      </a:tcStyle>
    </a:wholeTbl>
    <a:band2H>
      <a:tcTxStyle/>
      <a:tcStyle>
        <a:tcBdr/>
        <a:fill>
          <a:solidFill>
            <a:srgbClr val="F1EBF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5885" autoAdjust="0"/>
  </p:normalViewPr>
  <p:slideViewPr>
    <p:cSldViewPr snapToGrid="0" snapToObjects="1">
      <p:cViewPr varScale="1">
        <p:scale>
          <a:sx n="60" d="100"/>
          <a:sy n="60" d="100"/>
        </p:scale>
        <p:origin x="150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0" d="100"/>
          <a:sy n="70" d="100"/>
        </p:scale>
        <p:origin x="3048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6" name="Shape 38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585438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https://www.slideshare.net/LuMa921/deep-learning-a-visual-introduction?qid=8f03f985-8cac-48c6-b1d9-09f77d48a9cc&amp;v=&amp;b=&amp;from_search=1</a:t>
            </a:r>
          </a:p>
        </p:txBody>
      </p:sp>
    </p:spTree>
    <p:extLst>
      <p:ext uri="{BB962C8B-B14F-4D97-AF65-F5344CB8AC3E}">
        <p14:creationId xmlns:p14="http://schemas.microsoft.com/office/powerpoint/2010/main" val="2186737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D8B7FCD7-310C-420D-83A3-E7271064A3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https://www.slideshare.net/LuMa921/deep-learning-a-visual-introduction?qid=8f03f985-8cac-48c6-b1d9-09f77d48a9cc&amp;v=&amp;b=&amp;from_search=1</a:t>
            </a:r>
          </a:p>
        </p:txBody>
      </p:sp>
    </p:spTree>
    <p:extLst>
      <p:ext uri="{BB962C8B-B14F-4D97-AF65-F5344CB8AC3E}">
        <p14:creationId xmlns:p14="http://schemas.microsoft.com/office/powerpoint/2010/main" val="2625823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D8B7FCD7-310C-420D-83A3-E7271064A3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Combination of hyper-parameters is often known as “curse of dimensionality”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740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D8B7FCD7-310C-420D-83A3-E7271064A3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Grid search is an exhaustive search through a manually specified subset.</a:t>
            </a:r>
          </a:p>
          <a:p>
            <a:endParaRPr lang="en-US" dirty="0"/>
          </a:p>
          <a:p>
            <a:r>
              <a:rPr lang="en-US" dirty="0"/>
              <a:t>Random search is often good when only a few hyperparameter variables are relevant.    Value distributions for those parameters can be specified.</a:t>
            </a:r>
          </a:p>
          <a:p>
            <a:endParaRPr lang="en-US" dirty="0"/>
          </a:p>
          <a:p>
            <a:r>
              <a:rPr lang="en-US" dirty="0"/>
              <a:t>Learning rate is probably the most important hyper-parameter.   Too low, takes forever.   Too high and your loss rate goes nuts.    Default is usually 0.01 but don’t take this for granted.</a:t>
            </a:r>
          </a:p>
          <a:p>
            <a:endParaRPr lang="en-US" dirty="0"/>
          </a:p>
          <a:p>
            <a:r>
              <a:rPr lang="en-US" dirty="0"/>
              <a:t>Try using adaptive learning rates! https://towardsdatascience.com/gradient-descent-algorithms-and-adaptive-learning-rate-adjustment-methods-79c701b086be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2571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D8B7FCD7-310C-420D-83A3-E7271064A3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Others to keep in mind although I do not list above because they can send you down the technical rabbit hole.</a:t>
            </a:r>
          </a:p>
          <a:p>
            <a:endParaRPr lang="en-US" dirty="0"/>
          </a:p>
          <a:p>
            <a:r>
              <a:rPr lang="en-US" dirty="0"/>
              <a:t>This is a good site for all sorts of optimization ideas (far more than I list here)</a:t>
            </a:r>
          </a:p>
          <a:p>
            <a:r>
              <a:rPr lang="en-US" dirty="0"/>
              <a:t>http://rishy.github.io/ml/2017/01/05/how-to-train-your-dnn/</a:t>
            </a:r>
          </a:p>
          <a:p>
            <a:endParaRPr lang="en-US" dirty="0"/>
          </a:p>
          <a:p>
            <a:r>
              <a:rPr lang="en-US" dirty="0"/>
              <a:t>1 ) Choose appropriate activation functions – instead of sigmoid, use tanh.   Possibly </a:t>
            </a:r>
            <a:r>
              <a:rPr lang="en-US" dirty="0" err="1"/>
              <a:t>ReLU</a:t>
            </a:r>
            <a:r>
              <a:rPr lang="en-US" dirty="0"/>
              <a:t> or </a:t>
            </a:r>
            <a:r>
              <a:rPr lang="en-US" dirty="0" err="1"/>
              <a:t>SoftSign</a:t>
            </a:r>
            <a:r>
              <a:rPr lang="en-US" dirty="0"/>
              <a:t> as alternatives.</a:t>
            </a:r>
          </a:p>
          <a:p>
            <a:endParaRPr lang="en-US" dirty="0"/>
          </a:p>
          <a:p>
            <a:r>
              <a:rPr lang="en-US" dirty="0"/>
              <a:t>2 ) Keeping the number of hidden layers larger than the optimal number gives the model extra flexibility to filter out the appropriate information.   @</a:t>
            </a:r>
            <a:r>
              <a:rPr lang="en-US" dirty="0" err="1"/>
              <a:t>Yoshua-Bengio</a:t>
            </a:r>
            <a:r>
              <a:rPr lang="en-US" dirty="0"/>
              <a:t> on Quora “You just keep on adding layers, until the test error doesn’t improve anymore.”</a:t>
            </a:r>
          </a:p>
          <a:p>
            <a:endParaRPr lang="en-US" dirty="0"/>
          </a:p>
          <a:p>
            <a:r>
              <a:rPr lang="en-US" dirty="0"/>
              <a:t>3 ) Weight Initialization – should be initialized with small random numbers.    The web link has some formulas you can use for distribution</a:t>
            </a:r>
          </a:p>
          <a:p>
            <a:endParaRPr lang="en-US" dirty="0"/>
          </a:p>
          <a:p>
            <a:r>
              <a:rPr lang="en-US" dirty="0"/>
              <a:t>4 ) Learning Rates – use adaptive learning rates (</a:t>
            </a:r>
            <a:r>
              <a:rPr lang="en-US" dirty="0" err="1"/>
              <a:t>Adagrad</a:t>
            </a:r>
            <a:r>
              <a:rPr lang="en-US" dirty="0"/>
              <a:t> or Adam)</a:t>
            </a:r>
          </a:p>
        </p:txBody>
      </p:sp>
    </p:spTree>
    <p:extLst>
      <p:ext uri="{BB962C8B-B14F-4D97-AF65-F5344CB8AC3E}">
        <p14:creationId xmlns:p14="http://schemas.microsoft.com/office/powerpoint/2010/main" val="6794433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D8B7FCD7-310C-420D-83A3-E7271064A3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612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https://www.slideshare.net/LuMa921/deep-learning-a-visual-introduction?qid=8f03f985-8cac-48c6-b1d9-09f77d48a9cc&amp;v=&amp;b=&amp;from_search=1</a:t>
            </a:r>
          </a:p>
        </p:txBody>
      </p:sp>
    </p:spTree>
    <p:extLst>
      <p:ext uri="{BB962C8B-B14F-4D97-AF65-F5344CB8AC3E}">
        <p14:creationId xmlns:p14="http://schemas.microsoft.com/office/powerpoint/2010/main" val="3065841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D8B7FCD7-310C-420D-83A3-E7271064A3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https://www.slideshare.net/LuMa921/deep-learning-a-visual-introduction?qid=8f03f985-8cac-48c6-b1d9-09f77d48a9cc&amp;v=&amp;b=&amp;from_search=1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D8B7FCD7-310C-420D-83A3-E7271064A3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https://towardsdatascience.com/a-weird-introduction-to-deep-learning-7828803693b0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237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D8B7FCD7-310C-420D-83A3-E7271064A3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https://www.slideshare.net/LuMa921/deep-learning-a-visual-introduction?qid=8f03f985-8cac-48c6-b1d9-09f77d48a9cc&amp;v=&amp;b=&amp;from_search=1</a:t>
            </a:r>
          </a:p>
          <a:p>
            <a:endParaRPr lang="en-US" dirty="0"/>
          </a:p>
          <a:p>
            <a:r>
              <a:rPr lang="en-US" dirty="0"/>
              <a:t>Feature Extraction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724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D8B7FCD7-310C-420D-83A3-E7271064A3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https://www.slideshare.net/LuMa921/deep-learning-a-visual-introduction?qid=8f03f985-8cac-48c6-b1d9-09f77d48a9cc&amp;v=&amp;b=&amp;from_search=1</a:t>
            </a:r>
          </a:p>
        </p:txBody>
      </p:sp>
    </p:spTree>
    <p:extLst>
      <p:ext uri="{BB962C8B-B14F-4D97-AF65-F5344CB8AC3E}">
        <p14:creationId xmlns:p14="http://schemas.microsoft.com/office/powerpoint/2010/main" val="3857194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D8B7FCD7-310C-420D-83A3-E7271064A3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https://www.slideshare.net/LuMa921/deep-learning-a-visual-introduction?qid=8f03f985-8cac-48c6-b1d9-09f77d48a9cc&amp;v=&amp;b=&amp;from_search=1</a:t>
            </a:r>
          </a:p>
        </p:txBody>
      </p:sp>
    </p:spTree>
    <p:extLst>
      <p:ext uri="{BB962C8B-B14F-4D97-AF65-F5344CB8AC3E}">
        <p14:creationId xmlns:p14="http://schemas.microsoft.com/office/powerpoint/2010/main" val="1679426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D8B7FCD7-310C-420D-83A3-E7271064A3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https://www.slideshare.net/LuMa921/deep-learning-a-visual-introduction?qid=8f03f985-8cac-48c6-b1d9-09f77d48a9cc&amp;v=&amp;b=&amp;from_search=1</a:t>
            </a:r>
          </a:p>
        </p:txBody>
      </p:sp>
    </p:spTree>
    <p:extLst>
      <p:ext uri="{BB962C8B-B14F-4D97-AF65-F5344CB8AC3E}">
        <p14:creationId xmlns:p14="http://schemas.microsoft.com/office/powerpoint/2010/main" val="2043008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D8B7FCD7-310C-420D-83A3-E7271064A3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https://www.slideshare.net/LuMa921/deep-learning-a-visual-introduction?qid=8f03f985-8cac-48c6-b1d9-09f77d48a9cc&amp;v=&amp;b=&amp;from_search=1</a:t>
            </a:r>
          </a:p>
        </p:txBody>
      </p:sp>
    </p:spTree>
    <p:extLst>
      <p:ext uri="{BB962C8B-B14F-4D97-AF65-F5344CB8AC3E}">
        <p14:creationId xmlns:p14="http://schemas.microsoft.com/office/powerpoint/2010/main" val="438981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Blank">
    <p:bg>
      <p:bgPr>
        <a:solidFill>
          <a:schemeClr val="accent2">
            <a:lumOff val="558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Rectangle 14"/>
          <p:cNvSpPr/>
          <p:nvPr userDrawn="1"/>
        </p:nvSpPr>
        <p:spPr>
          <a:xfrm>
            <a:off x="-2" y="6413500"/>
            <a:ext cx="12192004" cy="444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323" name="ibm_logo_dark blue-01.png" descr="ibm_logo_dark blue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1717319" y="6383320"/>
            <a:ext cx="190502" cy="504861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Line"/>
          <p:cNvSpPr/>
          <p:nvPr/>
        </p:nvSpPr>
        <p:spPr>
          <a:xfrm>
            <a:off x="-1" y="6394450"/>
            <a:ext cx="12192003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5" name="Subtitle 2"/>
          <p:cNvSpPr txBox="1"/>
          <p:nvPr/>
        </p:nvSpPr>
        <p:spPr>
          <a:xfrm>
            <a:off x="7768907" y="6512414"/>
            <a:ext cx="3643976" cy="264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CACACA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Internal and Business Partner Use Only</a:t>
            </a:r>
          </a:p>
        </p:txBody>
      </p:sp>
      <p:sp>
        <p:nvSpPr>
          <p:cNvPr id="326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254000" y="254000"/>
            <a:ext cx="4024249" cy="521223"/>
          </a:xfrm>
          <a:prstGeom prst="rect">
            <a:avLst/>
          </a:prstGeom>
        </p:spPr>
        <p:txBody>
          <a:bodyPr lIns="45718" tIns="45718" rIns="45718" bIns="45718"/>
          <a:lstStyle>
            <a:lvl1pPr defTabSz="777240">
              <a:lnSpc>
                <a:spcPct val="90000"/>
              </a:lnSpc>
              <a:defRPr sz="3000" b="1">
                <a:solidFill>
                  <a:schemeClr val="accent4"/>
                </a:solidFill>
              </a:defRPr>
            </a:lvl1pPr>
          </a:lstStyle>
          <a:p>
            <a:r>
              <a:t>Slide title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4"/>
          <p:cNvSpPr/>
          <p:nvPr/>
        </p:nvSpPr>
        <p:spPr>
          <a:xfrm>
            <a:off x="7658782" y="0"/>
            <a:ext cx="2986479" cy="6858000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35" name="Rectangle 13"/>
          <p:cNvSpPr/>
          <p:nvPr/>
        </p:nvSpPr>
        <p:spPr>
          <a:xfrm>
            <a:off x="0" y="0"/>
            <a:ext cx="7658783" cy="6858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36" name="Rectangle 16"/>
          <p:cNvSpPr/>
          <p:nvPr/>
        </p:nvSpPr>
        <p:spPr>
          <a:xfrm>
            <a:off x="10639245" y="-11563"/>
            <a:ext cx="1552756" cy="6881125"/>
          </a:xfrm>
          <a:prstGeom prst="rect">
            <a:avLst/>
          </a:prstGeom>
          <a:solidFill>
            <a:srgbClr val="E4E1E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37" name="Rectangle 14"/>
          <p:cNvSpPr/>
          <p:nvPr/>
        </p:nvSpPr>
        <p:spPr>
          <a:xfrm>
            <a:off x="-2" y="6413500"/>
            <a:ext cx="12192004" cy="444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38" name="ibm_logo_dark blue-01.png" descr="ibm_logo_dark blue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1717319" y="6383320"/>
            <a:ext cx="190502" cy="504861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ubtitle 2"/>
          <p:cNvSpPr txBox="1">
            <a:spLocks noGrp="1"/>
          </p:cNvSpPr>
          <p:nvPr>
            <p:ph type="body" sz="quarter" idx="13"/>
          </p:nvPr>
        </p:nvSpPr>
        <p:spPr>
          <a:xfrm>
            <a:off x="254000" y="2869319"/>
            <a:ext cx="5588000" cy="609885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3600">
                <a:solidFill>
                  <a:srgbClr val="DBD6D6"/>
                </a:solidFill>
              </a:defRPr>
            </a:lvl1pPr>
          </a:lstStyle>
          <a:p>
            <a:r>
              <a:t>Sub-title</a:t>
            </a:r>
          </a:p>
        </p:txBody>
      </p:sp>
      <p:sp>
        <p:nvSpPr>
          <p:cNvPr id="42" name="Subtitle 2"/>
          <p:cNvSpPr txBox="1">
            <a:spLocks noGrp="1"/>
          </p:cNvSpPr>
          <p:nvPr>
            <p:ph type="body" sz="quarter" idx="14"/>
          </p:nvPr>
        </p:nvSpPr>
        <p:spPr>
          <a:xfrm>
            <a:off x="254000" y="4057355"/>
            <a:ext cx="5588000" cy="350663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1800">
                <a:solidFill>
                  <a:srgbClr val="FFFFFF"/>
                </a:solidFill>
              </a:defRPr>
            </a:lvl1pPr>
          </a:lstStyle>
          <a:p>
            <a:r>
              <a:t>Presenter Name(s)</a:t>
            </a:r>
          </a:p>
        </p:txBody>
      </p:sp>
      <p:sp>
        <p:nvSpPr>
          <p:cNvPr id="43" name="Subtitle 2"/>
          <p:cNvSpPr txBox="1">
            <a:spLocks noGrp="1"/>
          </p:cNvSpPr>
          <p:nvPr>
            <p:ph type="body" sz="quarter" idx="15"/>
          </p:nvPr>
        </p:nvSpPr>
        <p:spPr>
          <a:xfrm>
            <a:off x="254000" y="4408015"/>
            <a:ext cx="5588000" cy="350663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1800">
                <a:solidFill>
                  <a:srgbClr val="FFFFFF"/>
                </a:solidFill>
              </a:defRPr>
            </a:lvl1pPr>
          </a:lstStyle>
          <a:p>
            <a:r>
              <a:t>Date</a:t>
            </a:r>
          </a:p>
        </p:txBody>
      </p:sp>
      <p:sp>
        <p:nvSpPr>
          <p:cNvPr id="44" name="Subtitle 2"/>
          <p:cNvSpPr txBox="1">
            <a:spLocks noGrp="1"/>
          </p:cNvSpPr>
          <p:nvPr>
            <p:ph type="body" sz="quarter" idx="16"/>
          </p:nvPr>
        </p:nvSpPr>
        <p:spPr>
          <a:xfrm>
            <a:off x="254000" y="2099322"/>
            <a:ext cx="5588000" cy="769999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4800" b="1"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0483927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"/>
          <p:cNvSpPr/>
          <p:nvPr userDrawn="1"/>
        </p:nvSpPr>
        <p:spPr>
          <a:xfrm>
            <a:off x="0" y="0"/>
            <a:ext cx="12192000" cy="6854528"/>
          </a:xfrm>
          <a:prstGeom prst="rect">
            <a:avLst/>
          </a:prstGeom>
          <a:solidFill>
            <a:srgbClr val="15283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7" name="Square"/>
          <p:cNvSpPr/>
          <p:nvPr userDrawn="1"/>
        </p:nvSpPr>
        <p:spPr>
          <a:xfrm>
            <a:off x="11821986" y="4883171"/>
            <a:ext cx="361161" cy="361161"/>
          </a:xfrm>
          <a:prstGeom prst="rect">
            <a:avLst/>
          </a:prstGeom>
          <a:solidFill>
            <a:srgbClr val="1E354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8" name="Square"/>
          <p:cNvSpPr/>
          <p:nvPr userDrawn="1"/>
        </p:nvSpPr>
        <p:spPr>
          <a:xfrm>
            <a:off x="10643795" y="5243601"/>
            <a:ext cx="1181539" cy="1181539"/>
          </a:xfrm>
          <a:prstGeom prst="rect">
            <a:avLst/>
          </a:prstGeom>
          <a:solidFill>
            <a:srgbClr val="1E354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9" name="Rectangle"/>
          <p:cNvSpPr/>
          <p:nvPr userDrawn="1"/>
        </p:nvSpPr>
        <p:spPr>
          <a:xfrm>
            <a:off x="10643795" y="6262041"/>
            <a:ext cx="1181539" cy="163259"/>
          </a:xfrm>
          <a:prstGeom prst="rect">
            <a:avLst/>
          </a:prstGeom>
          <a:solidFill>
            <a:srgbClr val="325C8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0" name="Square"/>
          <p:cNvSpPr/>
          <p:nvPr userDrawn="1"/>
        </p:nvSpPr>
        <p:spPr>
          <a:xfrm>
            <a:off x="10215767" y="6425589"/>
            <a:ext cx="428941" cy="428941"/>
          </a:xfrm>
          <a:prstGeom prst="rect">
            <a:avLst/>
          </a:prstGeom>
          <a:solidFill>
            <a:srgbClr val="00847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1" name="Square"/>
          <p:cNvSpPr/>
          <p:nvPr userDrawn="1"/>
        </p:nvSpPr>
        <p:spPr>
          <a:xfrm>
            <a:off x="11827477" y="6423853"/>
            <a:ext cx="170271" cy="170270"/>
          </a:xfrm>
          <a:prstGeom prst="rect">
            <a:avLst/>
          </a:prstGeom>
          <a:solidFill>
            <a:srgbClr val="FE4F0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2" name="Square"/>
          <p:cNvSpPr/>
          <p:nvPr userDrawn="1"/>
        </p:nvSpPr>
        <p:spPr>
          <a:xfrm>
            <a:off x="1188093" y="1178701"/>
            <a:ext cx="635001" cy="635001"/>
          </a:xfrm>
          <a:prstGeom prst="rect">
            <a:avLst/>
          </a:prstGeom>
          <a:solidFill>
            <a:srgbClr val="274A6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3" name="Square"/>
          <p:cNvSpPr/>
          <p:nvPr userDrawn="1"/>
        </p:nvSpPr>
        <p:spPr>
          <a:xfrm>
            <a:off x="1823450" y="1812512"/>
            <a:ext cx="170271" cy="170270"/>
          </a:xfrm>
          <a:prstGeom prst="rect">
            <a:avLst/>
          </a:prstGeom>
          <a:solidFill>
            <a:srgbClr val="FE4F0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4" name="Square"/>
          <p:cNvSpPr/>
          <p:nvPr userDrawn="1"/>
        </p:nvSpPr>
        <p:spPr>
          <a:xfrm>
            <a:off x="1734739" y="1983323"/>
            <a:ext cx="88359" cy="88358"/>
          </a:xfrm>
          <a:prstGeom prst="rect">
            <a:avLst/>
          </a:prstGeom>
          <a:solidFill>
            <a:srgbClr val="A6256E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5" name="Square"/>
          <p:cNvSpPr/>
          <p:nvPr userDrawn="1"/>
        </p:nvSpPr>
        <p:spPr>
          <a:xfrm>
            <a:off x="5213" y="-3317"/>
            <a:ext cx="1181539" cy="1181538"/>
          </a:xfrm>
          <a:prstGeom prst="rect">
            <a:avLst/>
          </a:prstGeom>
          <a:solidFill>
            <a:srgbClr val="1E354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6" name="Square"/>
          <p:cNvSpPr/>
          <p:nvPr userDrawn="1"/>
        </p:nvSpPr>
        <p:spPr>
          <a:xfrm>
            <a:off x="756376" y="1814354"/>
            <a:ext cx="428941" cy="428941"/>
          </a:xfrm>
          <a:prstGeom prst="rect">
            <a:avLst/>
          </a:prstGeom>
          <a:solidFill>
            <a:srgbClr val="42D6C3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7" name="Rectangle"/>
          <p:cNvSpPr/>
          <p:nvPr userDrawn="1"/>
        </p:nvSpPr>
        <p:spPr>
          <a:xfrm>
            <a:off x="5213" y="1014259"/>
            <a:ext cx="1181539" cy="163260"/>
          </a:xfrm>
          <a:prstGeom prst="rect">
            <a:avLst/>
          </a:prstGeom>
          <a:solidFill>
            <a:srgbClr val="325C8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9" name="Line"/>
          <p:cNvSpPr/>
          <p:nvPr userDrawn="1"/>
        </p:nvSpPr>
        <p:spPr>
          <a:xfrm>
            <a:off x="4445699" y="4236333"/>
            <a:ext cx="3300599" cy="1"/>
          </a:xfrm>
          <a:prstGeom prst="line">
            <a:avLst/>
          </a:prstGeom>
          <a:ln w="25400">
            <a:solidFill>
              <a:srgbClr val="02B4A0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/>
            </a:pPr>
            <a:endParaRPr sz="1200">
              <a:sym typeface="Helvetica Light"/>
            </a:endParaRPr>
          </a:p>
        </p:txBody>
      </p:sp>
      <p:sp>
        <p:nvSpPr>
          <p:cNvPr id="21" name="Title 3"/>
          <p:cNvSpPr txBox="1">
            <a:spLocks/>
          </p:cNvSpPr>
          <p:nvPr userDrawn="1"/>
        </p:nvSpPr>
        <p:spPr>
          <a:xfrm>
            <a:off x="2191901" y="1897646"/>
            <a:ext cx="3799873" cy="43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sz="1688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Click to edit Master title style</a:t>
            </a:r>
          </a:p>
        </p:txBody>
      </p:sp>
      <p:sp>
        <p:nvSpPr>
          <p:cNvPr id="22" name="Title 3"/>
          <p:cNvSpPr txBox="1">
            <a:spLocks/>
          </p:cNvSpPr>
          <p:nvPr userDrawn="1"/>
        </p:nvSpPr>
        <p:spPr>
          <a:xfrm>
            <a:off x="1993719" y="3295347"/>
            <a:ext cx="8650076" cy="683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>
            <a:no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sz="3300" b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Click to edit Master title style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6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2685" y="2343157"/>
            <a:ext cx="11508819" cy="1077913"/>
          </a:xfrm>
          <a:prstGeom prst="rect">
            <a:avLst/>
          </a:prstGeom>
        </p:spPr>
        <p:txBody>
          <a:bodyPr anchor="b"/>
          <a:lstStyle>
            <a:lvl1pPr>
              <a:defRPr sz="2625">
                <a:solidFill>
                  <a:schemeClr val="bg1"/>
                </a:solidFill>
              </a:defRPr>
            </a:lvl1pPr>
          </a:lstStyle>
          <a:p>
            <a:pPr lvl="0"/>
            <a:r>
              <a:rPr lang="en-CA" noProof="0"/>
              <a:t>Click to edit Master title style</a:t>
            </a:r>
            <a:endParaRPr lang="en-US" noProof="0"/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32319" y="917582"/>
            <a:ext cx="11457748" cy="492125"/>
          </a:xfrm>
          <a:prstGeom prst="rect">
            <a:avLst/>
          </a:prstGeom>
        </p:spPr>
        <p:txBody>
          <a:bodyPr anchor="b"/>
          <a:lstStyle>
            <a:lvl1pPr marL="0" indent="0">
              <a:buFont typeface="Wingdings" charset="0"/>
              <a:buNone/>
              <a:defRPr sz="825">
                <a:solidFill>
                  <a:schemeClr val="bg1"/>
                </a:solidFill>
              </a:defRPr>
            </a:lvl1pPr>
          </a:lstStyle>
          <a:p>
            <a:pPr lvl="0"/>
            <a:r>
              <a:rPr lang="en-CA" noProof="0"/>
              <a:t>Click to edit Master subtitle style</a:t>
            </a:r>
            <a:endParaRPr lang="en-US" noProof="0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black">
          <a:xfrm>
            <a:off x="7912101" y="6481769"/>
            <a:ext cx="4072467" cy="173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>
            <a:spAutoFit/>
          </a:bodyPr>
          <a:lstStyle/>
          <a:p>
            <a:pPr algn="r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675" kern="1200" dirty="0">
                <a:solidFill>
                  <a:srgbClr val="FFFFFF"/>
                </a:solidFill>
                <a:latin typeface="Arial" charset="0"/>
                <a:ea typeface="MS PGothic" charset="0"/>
                <a:cs typeface="MS PGothic" charset="0"/>
              </a:rPr>
              <a:t>© 2018 IBM Corporation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484" y="593725"/>
            <a:ext cx="11394016" cy="501650"/>
          </a:xfrm>
          <a:prstGeom prst="rect">
            <a:avLst/>
          </a:prstGeom>
        </p:spPr>
        <p:txBody>
          <a:bodyPr/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269874"/>
            <a:ext cx="11389784" cy="5099176"/>
          </a:xfrm>
          <a:prstGeom prst="rect">
            <a:avLst/>
          </a:prstGeom>
        </p:spPr>
        <p:txBody>
          <a:bodyPr/>
          <a:lstStyle>
            <a:lvl2pPr marL="386954" indent="-169069">
              <a:buClr>
                <a:schemeClr val="tx1"/>
              </a:buClr>
              <a:buFont typeface="STHeitiSC-Light" charset="-122"/>
              <a:buChar char="－"/>
              <a:defRPr b="0"/>
            </a:lvl2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4222752"/>
          </a:xfrm>
          <a:prstGeom prst="rect">
            <a:avLst/>
          </a:prstGeom>
          <a:solidFill>
            <a:srgbClr val="1C35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</a:pPr>
            <a:endParaRPr lang="en-US" sz="1200" kern="1200">
              <a:solidFill>
                <a:srgbClr val="FFFFFF"/>
              </a:solidFill>
            </a:endParaRPr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9701" y="2908670"/>
            <a:ext cx="11508819" cy="1077913"/>
          </a:xfrm>
          <a:prstGeom prst="rect">
            <a:avLst/>
          </a:prstGeom>
        </p:spPr>
        <p:txBody>
          <a:bodyPr anchor="ctr"/>
          <a:lstStyle>
            <a:lvl1pPr>
              <a:defRPr sz="2625">
                <a:solidFill>
                  <a:schemeClr val="bg1"/>
                </a:solidFill>
              </a:defRPr>
            </a:lvl1pPr>
          </a:lstStyle>
          <a:p>
            <a:pPr lvl="0"/>
            <a:r>
              <a:rPr lang="en-CA" noProof="0"/>
              <a:t>Click to edit Master title style</a:t>
            </a:r>
            <a:endParaRPr lang="en-US" noProof="0"/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>
            <a:off x="345019" y="549275"/>
            <a:ext cx="114935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1200">
              <a:latin typeface="Arial" charset="0"/>
              <a:ea typeface="MS PGothic" charset="0"/>
              <a:cs typeface="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262957" y="214213"/>
            <a:ext cx="10406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050" kern="1200" dirty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IBM</a:t>
            </a:r>
            <a:r>
              <a:rPr lang="en-US" sz="1050" b="1" kern="1200" dirty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Analytics</a:t>
            </a:r>
            <a:endParaRPr lang="en-US" sz="1050" kern="1200" dirty="0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11" name="Picture 10" descr="mage result for ibm white logo"/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37680" y="-210964"/>
            <a:ext cx="996411" cy="99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22752"/>
            <a:ext cx="12192000" cy="2635248"/>
          </a:xfrm>
          <a:prstGeom prst="rect">
            <a:avLst/>
          </a:prstGeom>
        </p:spPr>
      </p:pic>
    </p:spTree>
    <p:extLst/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/>
          </p:cNvSpPr>
          <p:nvPr userDrawn="1"/>
        </p:nvSpPr>
        <p:spPr>
          <a:xfrm>
            <a:off x="0" y="1095376"/>
            <a:ext cx="12192000" cy="5762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</a:pPr>
            <a:endParaRPr lang="en-US" sz="900" kern="1200" dirty="0">
              <a:solidFill>
                <a:srgbClr val="00000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484" y="593725"/>
            <a:ext cx="11394016" cy="501650"/>
          </a:xfrm>
          <a:prstGeom prst="rect">
            <a:avLst/>
          </a:prstGeo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6" name="Rectangle 6"/>
          <p:cNvSpPr>
            <a:spLocks noChangeArrowheads="1"/>
          </p:cNvSpPr>
          <p:nvPr userDrawn="1"/>
        </p:nvSpPr>
        <p:spPr bwMode="black">
          <a:xfrm>
            <a:off x="7912101" y="6481769"/>
            <a:ext cx="4072467" cy="173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>
            <a:spAutoFit/>
          </a:bodyPr>
          <a:lstStyle/>
          <a:p>
            <a:pPr algn="r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675" kern="1200" dirty="0">
                <a:solidFill>
                  <a:srgbClr val="FFFFFF"/>
                </a:solidFill>
                <a:latin typeface="Arial" charset="0"/>
                <a:ea typeface="MS PGothic" charset="0"/>
                <a:cs typeface="MS PGothic" charset="0"/>
              </a:rPr>
              <a:t>© 2017 IBM Corporation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254000" y="6456363"/>
            <a:ext cx="73660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50" kern="1200" dirty="0">
                <a:solidFill>
                  <a:srgbClr val="FFFFFF"/>
                </a:solidFill>
                <a:latin typeface="Arial" charset="0"/>
                <a:ea typeface="MS PGothic" charset="0"/>
                <a:cs typeface=""/>
              </a:rPr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772250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/>
          <p:nvPr/>
        </p:nvSpPr>
        <p:spPr>
          <a:xfrm>
            <a:off x="-2" y="6413500"/>
            <a:ext cx="12192004" cy="444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3" name="ibm_logo_dark blue-01.png" descr="ibm_logo_dark blue-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11717319" y="6383320"/>
            <a:ext cx="190502" cy="50486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ubtitle 2"/>
          <p:cNvSpPr txBox="1"/>
          <p:nvPr/>
        </p:nvSpPr>
        <p:spPr>
          <a:xfrm>
            <a:off x="7768907" y="6512414"/>
            <a:ext cx="3643976" cy="264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CACACA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Internal and Business Partner Use Only</a:t>
            </a:r>
          </a:p>
        </p:txBody>
      </p:sp>
      <p:sp>
        <p:nvSpPr>
          <p:cNvPr id="6" name="Subtitle 2"/>
          <p:cNvSpPr txBox="1"/>
          <p:nvPr/>
        </p:nvSpPr>
        <p:spPr>
          <a:xfrm>
            <a:off x="126999" y="6491337"/>
            <a:ext cx="1432509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90000"/>
              </a:lnSpc>
              <a:defRPr sz="1400">
                <a:solidFill>
                  <a:schemeClr val="accent4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IBM </a:t>
            </a:r>
            <a:r>
              <a:rPr b="1"/>
              <a:t>Cloud</a:t>
            </a:r>
          </a:p>
        </p:txBody>
      </p:sp>
      <p:sp>
        <p:nvSpPr>
          <p:cNvPr id="10" name="Line"/>
          <p:cNvSpPr/>
          <p:nvPr userDrawn="1"/>
        </p:nvSpPr>
        <p:spPr>
          <a:xfrm>
            <a:off x="-1" y="6394450"/>
            <a:ext cx="12192003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transition spd="med"/>
  <p:hf hdr="0" ftr="0" dt="0"/>
  <p:txStyles>
    <p:titleStyle>
      <a:lvl1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63500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127000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90500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254000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5pPr>
      <a:lvl6pPr marL="3370383" marR="0" indent="-195384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6pPr>
      <a:lvl7pPr marL="4005383" marR="0" indent="-195383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7pPr>
      <a:lvl8pPr marL="4640383" marR="0" indent="-195383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8pPr>
      <a:lvl9pPr marL="5275383" marR="0" indent="-195383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-5794" y="-13021"/>
            <a:ext cx="12203587" cy="887389"/>
          </a:xfrm>
          <a:prstGeom prst="rect">
            <a:avLst/>
          </a:prstGeom>
          <a:solidFill>
            <a:srgbClr val="1E354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3" name="Square"/>
          <p:cNvSpPr/>
          <p:nvPr/>
        </p:nvSpPr>
        <p:spPr>
          <a:xfrm>
            <a:off x="3514" y="-1810"/>
            <a:ext cx="337676" cy="337676"/>
          </a:xfrm>
          <a:prstGeom prst="rect">
            <a:avLst/>
          </a:prstGeom>
          <a:solidFill>
            <a:srgbClr val="274A6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4" name="Square"/>
          <p:cNvSpPr/>
          <p:nvPr/>
        </p:nvSpPr>
        <p:spPr>
          <a:xfrm>
            <a:off x="370499" y="345539"/>
            <a:ext cx="170271" cy="170270"/>
          </a:xfrm>
          <a:prstGeom prst="rect">
            <a:avLst/>
          </a:prstGeom>
          <a:solidFill>
            <a:srgbClr val="FE4F0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5" name="Square"/>
          <p:cNvSpPr/>
          <p:nvPr/>
        </p:nvSpPr>
        <p:spPr>
          <a:xfrm>
            <a:off x="278614" y="517938"/>
            <a:ext cx="88359" cy="88358"/>
          </a:xfrm>
          <a:prstGeom prst="rect">
            <a:avLst/>
          </a:prstGeom>
          <a:solidFill>
            <a:srgbClr val="A6256E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6" name="Rectangle"/>
          <p:cNvSpPr/>
          <p:nvPr/>
        </p:nvSpPr>
        <p:spPr>
          <a:xfrm>
            <a:off x="-5793" y="6423382"/>
            <a:ext cx="12197793" cy="443078"/>
          </a:xfrm>
          <a:prstGeom prst="rect">
            <a:avLst/>
          </a:prstGeom>
          <a:solidFill>
            <a:srgbClr val="1E3548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7" name="Square"/>
          <p:cNvSpPr/>
          <p:nvPr/>
        </p:nvSpPr>
        <p:spPr>
          <a:xfrm rot="10800000">
            <a:off x="11424606" y="6544929"/>
            <a:ext cx="199985" cy="199984"/>
          </a:xfrm>
          <a:prstGeom prst="rect">
            <a:avLst/>
          </a:prstGeom>
          <a:solidFill>
            <a:srgbClr val="00847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8" name="Square"/>
          <p:cNvSpPr/>
          <p:nvPr/>
        </p:nvSpPr>
        <p:spPr>
          <a:xfrm rot="10800000">
            <a:off x="11629529" y="6449082"/>
            <a:ext cx="99551" cy="99550"/>
          </a:xfrm>
          <a:prstGeom prst="rect">
            <a:avLst/>
          </a:prstGeom>
          <a:solidFill>
            <a:srgbClr val="FE4F04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0" name="Rectangle"/>
          <p:cNvSpPr/>
          <p:nvPr/>
        </p:nvSpPr>
        <p:spPr>
          <a:xfrm rot="10800000">
            <a:off x="11852477" y="6585995"/>
            <a:ext cx="267740" cy="211974"/>
          </a:xfrm>
          <a:prstGeom prst="rect">
            <a:avLst/>
          </a:prstGeom>
          <a:solidFill>
            <a:srgbClr val="274A6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1" name="Rectangle"/>
          <p:cNvSpPr/>
          <p:nvPr/>
        </p:nvSpPr>
        <p:spPr>
          <a:xfrm rot="10800000">
            <a:off x="11782693" y="6505777"/>
            <a:ext cx="249193" cy="143879"/>
          </a:xfrm>
          <a:prstGeom prst="rect">
            <a:avLst/>
          </a:prstGeom>
          <a:solidFill>
            <a:srgbClr val="325C80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defRPr sz="3200">
                <a:solidFill>
                  <a:srgbClr val="FFFFFF"/>
                </a:solidFill>
              </a:defRPr>
            </a:pPr>
            <a:endParaRPr sz="12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64588" y="6540500"/>
            <a:ext cx="256480" cy="24109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pPr algn="ctr" defTabSz="309563"/>
            <a:fld id="{86CB4B4D-7CA3-9044-876B-883B54F8677D}" type="slidenum">
              <a:rPr lang="uk-UA" smtClean="0">
                <a:solidFill>
                  <a:srgbClr val="FFFFFF"/>
                </a:solidFill>
                <a:sym typeface="Helvetica Light"/>
              </a:rPr>
              <a:pPr algn="ctr" defTabSz="309563"/>
              <a:t>‹#›</a:t>
            </a:fld>
            <a:endParaRPr lang="uk-UA">
              <a:solidFill>
                <a:srgbClr val="FFFFFF"/>
              </a:solidFill>
              <a:sym typeface="Helvetica Light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10" y="6527145"/>
            <a:ext cx="467559" cy="24501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4386" y="126623"/>
            <a:ext cx="1160423" cy="60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36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5" r:id="rId2"/>
    <p:sldLayoutId id="2147483676" r:id="rId3"/>
    <p:sldLayoutId id="2147483678" r:id="rId4"/>
    <p:sldLayoutId id="2147483720" r:id="rId5"/>
  </p:sldLayoutIdLst>
  <p:transition spd="med"/>
  <p:hf hdr="0" ftr="0" dt="0"/>
  <p:txStyles>
    <p:titleStyle>
      <a:lvl1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857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1714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2571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3429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4286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5143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6000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6858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23812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47625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71437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95250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119062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42875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166687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190500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214312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857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1714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2571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3429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4286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5143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6000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6858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gnitiveclass.ai/courses/introduction-deep-learning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ognitiveclass.ai/courses/deep-learning-tensorflow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ubtitle 2"/>
          <p:cNvSpPr txBox="1">
            <a:spLocks noGrp="1"/>
          </p:cNvSpPr>
          <p:nvPr>
            <p:ph type="body" idx="15"/>
          </p:nvPr>
        </p:nvSpPr>
        <p:spPr>
          <a:xfrm>
            <a:off x="254000" y="4408015"/>
            <a:ext cx="5588000" cy="1052008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Dec 2018</a:t>
            </a:r>
          </a:p>
          <a:p>
            <a:endParaRPr lang="en-US" sz="3200" dirty="0"/>
          </a:p>
          <a:p>
            <a:r>
              <a:rPr lang="en-US" sz="3200" dirty="0"/>
              <a:t>Joel Patterson</a:t>
            </a:r>
          </a:p>
          <a:p>
            <a:r>
              <a:rPr lang="en-US" sz="3200" dirty="0"/>
              <a:t>jpatter@us.ibm.com</a:t>
            </a:r>
            <a:endParaRPr sz="3200" dirty="0"/>
          </a:p>
        </p:txBody>
      </p:sp>
      <p:sp>
        <p:nvSpPr>
          <p:cNvPr id="409" name="Subtitle 2"/>
          <p:cNvSpPr txBox="1">
            <a:spLocks noGrp="1"/>
          </p:cNvSpPr>
          <p:nvPr>
            <p:ph type="body" idx="16"/>
          </p:nvPr>
        </p:nvSpPr>
        <p:spPr>
          <a:xfrm>
            <a:off x="254000" y="1555508"/>
            <a:ext cx="6201664" cy="7699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Unsupervised and Deep Learning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68511279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9375B4-DC4D-401D-A612-0A100D727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284" y="92075"/>
            <a:ext cx="11394016" cy="50165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Each layer extracts higher features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E62E33-2ADF-4CD2-9B88-F7CFD67EE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863674"/>
            <a:ext cx="10228262" cy="554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32126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9375B4-DC4D-401D-A612-0A100D727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284" y="92075"/>
            <a:ext cx="11394016" cy="50165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Each layer extracts higher features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41C4C9-EAD4-4C2C-A68A-BAA3BE279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919280"/>
            <a:ext cx="8535839" cy="546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3506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9375B4-DC4D-401D-A612-0A100D727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84" y="101600"/>
            <a:ext cx="11394016" cy="50165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Hyperparameter tuning issues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64D1FF-16BC-4F91-A9BF-A08711032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079374"/>
            <a:ext cx="11389784" cy="5099176"/>
          </a:xfrm>
        </p:spPr>
        <p:txBody>
          <a:bodyPr/>
          <a:lstStyle/>
          <a:p>
            <a:r>
              <a:rPr lang="en-US" sz="2400" dirty="0"/>
              <a:t>Choosing a set of optimal hyperparameters for a learning algorithm</a:t>
            </a:r>
          </a:p>
          <a:p>
            <a:r>
              <a:rPr lang="en-US" sz="2400" dirty="0"/>
              <a:t>Issues</a:t>
            </a:r>
          </a:p>
          <a:p>
            <a:pPr lvl="1"/>
            <a:r>
              <a:rPr lang="en-US" sz="2400" dirty="0"/>
              <a:t>Each algorithm has its own specific set of hyperparameters</a:t>
            </a:r>
          </a:p>
          <a:p>
            <a:pPr lvl="1"/>
            <a:r>
              <a:rPr lang="en-US" sz="2400" dirty="0"/>
              <a:t>Can be difficult to know which hyperparameters are pertinent to each problem</a:t>
            </a:r>
          </a:p>
          <a:p>
            <a:pPr lvl="1"/>
            <a:r>
              <a:rPr lang="en-US" sz="2400" dirty="0"/>
              <a:t>Some hyperparameters are a range, not a limited set of choices</a:t>
            </a:r>
          </a:p>
          <a:p>
            <a:pPr lvl="1"/>
            <a:r>
              <a:rPr lang="en-US" sz="2400" dirty="0"/>
              <a:t>There may be a large number of hyperparameters for any algorithm</a:t>
            </a:r>
          </a:p>
          <a:p>
            <a:pPr lvl="1"/>
            <a:r>
              <a:rPr lang="en-US" sz="2400" dirty="0"/>
              <a:t>The combination of possible hyperparameters values can be high (or infinite)</a:t>
            </a:r>
          </a:p>
          <a:p>
            <a:pPr lvl="1"/>
            <a:r>
              <a:rPr lang="en-US" sz="2400" dirty="0"/>
              <a:t>Training/Testing each hyperparameter combination can be time (and cost) consuming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97612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9375B4-DC4D-401D-A612-0A100D727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84" y="101600"/>
            <a:ext cx="11394016" cy="50165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Hyperparameter tuning methods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64D1FF-16BC-4F91-A9BF-A08711032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079374"/>
            <a:ext cx="11389784" cy="5099176"/>
          </a:xfrm>
        </p:spPr>
        <p:txBody>
          <a:bodyPr/>
          <a:lstStyle/>
          <a:p>
            <a:r>
              <a:rPr lang="en-US" sz="2400" dirty="0"/>
              <a:t>Grid Search (traditional – and manual)</a:t>
            </a:r>
          </a:p>
          <a:p>
            <a:pPr lvl="1"/>
            <a:r>
              <a:rPr lang="en-US" sz="2400" dirty="0"/>
              <a:t>On the positive side, embarrassingly parallel</a:t>
            </a:r>
          </a:p>
          <a:p>
            <a:r>
              <a:rPr lang="en-US" sz="2400" dirty="0"/>
              <a:t>Random Search</a:t>
            </a:r>
          </a:p>
          <a:p>
            <a:r>
              <a:rPr lang="en-US" sz="2400" dirty="0"/>
              <a:t>Bayesian optimization</a:t>
            </a:r>
          </a:p>
          <a:p>
            <a:r>
              <a:rPr lang="en-US" sz="2400" dirty="0"/>
              <a:t>Gradient-based optimization</a:t>
            </a:r>
          </a:p>
          <a:p>
            <a:r>
              <a:rPr lang="en-US" sz="2400" dirty="0"/>
              <a:t>Evolutionary optimization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2749060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9375B4-DC4D-401D-A612-0A100D727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84" y="101600"/>
            <a:ext cx="11394016" cy="50165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Some thoughts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64D1FF-16BC-4F91-A9BF-A08711032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079374"/>
            <a:ext cx="11389784" cy="5099176"/>
          </a:xfrm>
        </p:spPr>
        <p:txBody>
          <a:bodyPr/>
          <a:lstStyle/>
          <a:p>
            <a:r>
              <a:rPr lang="en-US" sz="2400" dirty="0"/>
              <a:t>Deep Learning can take far longer to train, but often tests faster</a:t>
            </a:r>
          </a:p>
          <a:p>
            <a:pPr lvl="1"/>
            <a:r>
              <a:rPr lang="en-US" sz="2400" dirty="0"/>
              <a:t>i.e. Res Net can take two weeks to train</a:t>
            </a:r>
          </a:p>
          <a:p>
            <a:r>
              <a:rPr lang="en-US" sz="2400" dirty="0"/>
              <a:t>Deep Learning requires large amounts of data (and large amounts of GPUs)</a:t>
            </a:r>
          </a:p>
          <a:p>
            <a:r>
              <a:rPr lang="en-US" sz="2400" dirty="0"/>
              <a:t>Keep in mind that changing/cleaning your training/testing data may be as or more influential as tuning hyper-parameters.    Consider data augmentation as well.</a:t>
            </a:r>
          </a:p>
          <a:p>
            <a:r>
              <a:rPr lang="en-US" sz="2400" dirty="0"/>
              <a:t>Deep learning excels in tasks where the basic unit (i.e. a pixel or word) has very little meaning in itself, but the combination of such units has a useful meaning.</a:t>
            </a:r>
          </a:p>
          <a:p>
            <a:r>
              <a:rPr lang="en-US" sz="2400" dirty="0"/>
              <a:t>Look for libraries which allow for training across a distributed framework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8662045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9375B4-DC4D-401D-A612-0A100D727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84" y="101600"/>
            <a:ext cx="11394016" cy="50165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Even More Information....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64D1FF-16BC-4F91-A9BF-A08711032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079374"/>
            <a:ext cx="11389784" cy="5099176"/>
          </a:xfrm>
        </p:spPr>
        <p:txBody>
          <a:bodyPr/>
          <a:lstStyle/>
          <a:p>
            <a:r>
              <a:rPr lang="en-US" sz="4000" dirty="0">
                <a:solidFill>
                  <a:schemeClr val="tx1"/>
                </a:solidFill>
                <a:hlinkClick r:id="rId3"/>
              </a:rPr>
              <a:t>Introduction to Deep Learning</a:t>
            </a:r>
            <a:endParaRPr lang="en-US" sz="4000" dirty="0">
              <a:solidFill>
                <a:schemeClr val="tx1"/>
              </a:solidFill>
            </a:endParaRPr>
          </a:p>
          <a:p>
            <a:r>
              <a:rPr lang="en-US" sz="4000" dirty="0">
                <a:solidFill>
                  <a:schemeClr val="tx1"/>
                </a:solidFill>
                <a:hlinkClick r:id="rId4"/>
              </a:rPr>
              <a:t>Deep Learning with TensorFlow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70025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9375B4-DC4D-401D-A612-0A100D727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766" y="156088"/>
            <a:ext cx="10978468" cy="50165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Machine Learning – Basics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92E1BF-B342-4D53-A9D8-7895D8AC6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916" y="871585"/>
            <a:ext cx="9732168" cy="543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06825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9375B4-DC4D-401D-A612-0A100D727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766" y="156088"/>
            <a:ext cx="10978468" cy="50165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Machine Learning – Problem Types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A24EB67B-20C9-4E2C-BA0F-2F7E4A0C64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0342" y="965200"/>
            <a:ext cx="8917828" cy="540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8915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9375B4-DC4D-401D-A612-0A100D727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916" y="135194"/>
            <a:ext cx="10978468" cy="50165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Algorithm Comparison - Classification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95BD01-5201-451B-B36F-C875094A7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499" y="881842"/>
            <a:ext cx="9027257" cy="554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04820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9375B4-DC4D-401D-A612-0A100D727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284" y="92075"/>
            <a:ext cx="11394016" cy="50165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Deep Learning Timeline by </a:t>
            </a:r>
            <a:r>
              <a:rPr lang="en-US" dirty="0" err="1">
                <a:solidFill>
                  <a:schemeClr val="bg1"/>
                </a:solidFill>
              </a:rPr>
              <a:t>Favio</a:t>
            </a:r>
            <a:r>
              <a:rPr lang="en-US" dirty="0">
                <a:solidFill>
                  <a:schemeClr val="bg1"/>
                </a:solidFill>
              </a:rPr>
              <a:t> Vazquez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446478-1BD3-4439-B577-78F5F2AB6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1642"/>
            <a:ext cx="12192000" cy="399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0252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9375B4-DC4D-401D-A612-0A100D727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916" y="135194"/>
            <a:ext cx="10978468" cy="50165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What is Deep Learning?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EF2B69-52E8-450B-A47D-C0D11C864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399" y="901128"/>
            <a:ext cx="9756775" cy="546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138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9375B4-DC4D-401D-A612-0A100D727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916" y="135194"/>
            <a:ext cx="10978468" cy="50165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What is Deep Learning?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E3221B-852B-4696-9B12-BCEE7C77B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01" y="994099"/>
            <a:ext cx="8878510" cy="538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8092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9375B4-DC4D-401D-A612-0A100D727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284" y="92075"/>
            <a:ext cx="11394016" cy="50165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What is a Neural Network?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8A2D8-A5F4-4358-9A2F-B0F4B79D3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en-US" sz="2800" dirty="0">
                <a:cs typeface="Calibri" panose="020F0502020204030204" pitchFamily="34" charset="0"/>
              </a:rPr>
              <a:t>Deep Learning is primarily about neural networks, where a network is</a:t>
            </a:r>
            <a:r>
              <a:rPr lang="en-US" altLang="en-US" sz="2800" dirty="0">
                <a:cs typeface="Calibri" panose="020F0502020204030204" pitchFamily="34" charset="0"/>
              </a:rPr>
              <a:t> </a:t>
            </a:r>
            <a:r>
              <a:rPr lang="ru-RU" altLang="en-US" sz="2800" dirty="0">
                <a:cs typeface="Calibri" panose="020F0502020204030204" pitchFamily="34" charset="0"/>
              </a:rPr>
              <a:t>an interconnected web of nodes and edges.</a:t>
            </a:r>
          </a:p>
          <a:p>
            <a:r>
              <a:rPr lang="ru-RU" altLang="en-US" sz="2800" dirty="0">
                <a:cs typeface="Calibri" panose="020F0502020204030204" pitchFamily="34" charset="0"/>
              </a:rPr>
              <a:t>Neural nets were designed to perform complex tasks, such as the task</a:t>
            </a:r>
            <a:r>
              <a:rPr lang="en-US" altLang="en-US" sz="2800" dirty="0">
                <a:cs typeface="Calibri" panose="020F0502020204030204" pitchFamily="34" charset="0"/>
              </a:rPr>
              <a:t> </a:t>
            </a:r>
            <a:r>
              <a:rPr lang="ru-RU" altLang="en-US" sz="2800" dirty="0">
                <a:cs typeface="Calibri" panose="020F0502020204030204" pitchFamily="34" charset="0"/>
              </a:rPr>
              <a:t>of placing objects into categories based on a few attributes.</a:t>
            </a:r>
          </a:p>
          <a:p>
            <a:pPr>
              <a:lnSpc>
                <a:spcPts val="3413"/>
              </a:lnSpc>
            </a:pPr>
            <a:r>
              <a:rPr lang="ru-RU" altLang="en-US" sz="2800" dirty="0">
                <a:cs typeface="Calibri" panose="020F0502020204030204" pitchFamily="34" charset="0"/>
              </a:rPr>
              <a:t>Neural nets are highly structured networks, and have three kinds of</a:t>
            </a:r>
            <a:r>
              <a:rPr lang="en-US" altLang="en-US" sz="2800" dirty="0">
                <a:cs typeface="Calibri" panose="020F0502020204030204" pitchFamily="34" charset="0"/>
              </a:rPr>
              <a:t> </a:t>
            </a:r>
            <a:r>
              <a:rPr lang="ru-RU" altLang="en-US" sz="2800" dirty="0">
                <a:cs typeface="Calibri" panose="020F0502020204030204" pitchFamily="34" charset="0"/>
              </a:rPr>
              <a:t>layers - an </a:t>
            </a:r>
            <a:r>
              <a:rPr lang="ru-RU" altLang="en-US" sz="2800" dirty="0">
                <a:solidFill>
                  <a:srgbClr val="FF0000"/>
                </a:solidFill>
                <a:cs typeface="Calibri" panose="020F0502020204030204" pitchFamily="34" charset="0"/>
              </a:rPr>
              <a:t>input</a:t>
            </a:r>
            <a:r>
              <a:rPr lang="ru-RU" altLang="en-US" sz="2800" dirty="0">
                <a:cs typeface="Calibri" panose="020F0502020204030204" pitchFamily="34" charset="0"/>
              </a:rPr>
              <a:t>, an </a:t>
            </a:r>
            <a:r>
              <a:rPr lang="ru-RU" altLang="en-US" sz="2800" dirty="0">
                <a:solidFill>
                  <a:srgbClr val="FF0000"/>
                </a:solidFill>
                <a:cs typeface="Calibri" panose="020F0502020204030204" pitchFamily="34" charset="0"/>
              </a:rPr>
              <a:t>output</a:t>
            </a:r>
            <a:r>
              <a:rPr lang="ru-RU" altLang="en-US" sz="2800" dirty="0">
                <a:cs typeface="Calibri" panose="020F0502020204030204" pitchFamily="34" charset="0"/>
              </a:rPr>
              <a:t>, and so called </a:t>
            </a:r>
            <a:r>
              <a:rPr lang="ru-RU" altLang="en-US" sz="2800" dirty="0">
                <a:solidFill>
                  <a:srgbClr val="FF0000"/>
                </a:solidFill>
                <a:cs typeface="Calibri" panose="020F0502020204030204" pitchFamily="34" charset="0"/>
              </a:rPr>
              <a:t>hidden layers</a:t>
            </a:r>
            <a:r>
              <a:rPr lang="ru-RU" altLang="en-US" sz="2800" dirty="0">
                <a:cs typeface="Calibri" panose="020F0502020204030204" pitchFamily="34" charset="0"/>
              </a:rPr>
              <a:t>, which refer</a:t>
            </a:r>
            <a:r>
              <a:rPr lang="en-US" altLang="en-US" sz="2800" dirty="0">
                <a:cs typeface="Calibri" panose="020F0502020204030204" pitchFamily="34" charset="0"/>
              </a:rPr>
              <a:t> </a:t>
            </a:r>
            <a:r>
              <a:rPr lang="ru-RU" altLang="en-US" sz="2800" dirty="0">
                <a:cs typeface="Calibri" panose="020F0502020204030204" pitchFamily="34" charset="0"/>
              </a:rPr>
              <a:t>to any layers between the input and the output layers.</a:t>
            </a:r>
            <a:endParaRPr lang="en-US" altLang="en-US" sz="2800" dirty="0">
              <a:cs typeface="Calibri" panose="020F0502020204030204" pitchFamily="34" charset="0"/>
            </a:endParaRPr>
          </a:p>
          <a:p>
            <a:pPr>
              <a:lnSpc>
                <a:spcPts val="3413"/>
              </a:lnSpc>
            </a:pPr>
            <a:r>
              <a:rPr lang="ru-RU" altLang="en-US" sz="2800" dirty="0">
                <a:cs typeface="Calibri" panose="020F0502020204030204" pitchFamily="34" charset="0"/>
              </a:rPr>
              <a:t>Each node (also called a </a:t>
            </a:r>
            <a:r>
              <a:rPr lang="ru-RU" altLang="en-US" sz="2800" dirty="0">
                <a:solidFill>
                  <a:srgbClr val="FF0000"/>
                </a:solidFill>
                <a:cs typeface="Calibri" panose="020F0502020204030204" pitchFamily="34" charset="0"/>
              </a:rPr>
              <a:t>neuron</a:t>
            </a:r>
            <a:r>
              <a:rPr lang="ru-RU" altLang="en-US" sz="2800" dirty="0">
                <a:cs typeface="Calibri" panose="020F0502020204030204" pitchFamily="34" charset="0"/>
              </a:rPr>
              <a:t>) in the hidden and output layers has</a:t>
            </a:r>
            <a:r>
              <a:rPr lang="en-US" altLang="en-US" sz="2800" dirty="0">
                <a:cs typeface="Calibri" panose="020F0502020204030204" pitchFamily="34" charset="0"/>
              </a:rPr>
              <a:t> a classifier.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7168270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9375B4-DC4D-401D-A612-0A100D727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284" y="92075"/>
            <a:ext cx="11394016" cy="50165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Artificial Neural Network (ANN)</a:t>
            </a:r>
          </a:p>
        </p:txBody>
      </p:sp>
      <p:sp>
        <p:nvSpPr>
          <p:cNvPr id="7" name="object 1">
            <a:extLst>
              <a:ext uri="{FF2B5EF4-FFF2-40B4-BE49-F238E27FC236}">
                <a16:creationId xmlns:a16="http://schemas.microsoft.com/office/drawing/2014/main" id="{42E7A6FD-A89E-424D-983A-FE0472E4F3B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15900" y="901700"/>
            <a:ext cx="11696700" cy="546735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036732"/>
      </p:ext>
    </p:extLst>
  </p:cSld>
  <p:clrMapOvr>
    <a:masterClrMapping/>
  </p:clrMapOvr>
  <p:transition spd="med"/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theme/theme1.xml><?xml version="1.0" encoding="utf-8"?>
<a:theme xmlns:a="http://schemas.openxmlformats.org/drawingml/2006/main" name="IBM Cloud 2017">
  <a:themeElements>
    <a:clrScheme name="IBM Cloud 2017 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8AEAE"/>
      </a:accent1>
      <a:accent2>
        <a:srgbClr val="E4E1E4"/>
      </a:accent2>
      <a:accent3>
        <a:srgbClr val="F05253"/>
      </a:accent3>
      <a:accent4>
        <a:srgbClr val="1C3649"/>
      </a:accent4>
      <a:accent5>
        <a:srgbClr val="5498D5"/>
      </a:accent5>
      <a:accent6>
        <a:srgbClr val="AC72E6"/>
      </a:accent6>
      <a:hlink>
        <a:srgbClr val="1F92F4"/>
      </a:hlink>
      <a:folHlink>
        <a:srgbClr val="FF00FF"/>
      </a:folHlink>
    </a:clrScheme>
    <a:fontScheme name="IBM Cloud 2017">
      <a:majorFont>
        <a:latin typeface="Calibri"/>
        <a:ea typeface="Calibri"/>
        <a:cs typeface="Calibri"/>
      </a:majorFont>
      <a:minorFont>
        <a:latin typeface="Arial"/>
        <a:ea typeface="Arial"/>
        <a:cs typeface="Arial"/>
      </a:minorFont>
    </a:fontScheme>
    <a:fmtScheme name="IBM Cloud 201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Custom 3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5FEDD8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no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100" b="0" i="0" u="none" strike="noStrike" cap="none" spc="0" normalizeH="0" baseline="0" smtClean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IBM Cloud 2017">
  <a:themeElements>
    <a:clrScheme name="IBM Cloud 2017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8AEAE"/>
      </a:accent1>
      <a:accent2>
        <a:srgbClr val="E4E1E4"/>
      </a:accent2>
      <a:accent3>
        <a:srgbClr val="F05253"/>
      </a:accent3>
      <a:accent4>
        <a:srgbClr val="1C3649"/>
      </a:accent4>
      <a:accent5>
        <a:srgbClr val="5498D5"/>
      </a:accent5>
      <a:accent6>
        <a:srgbClr val="AC72E6"/>
      </a:accent6>
      <a:hlink>
        <a:srgbClr val="0000FF"/>
      </a:hlink>
      <a:folHlink>
        <a:srgbClr val="FF00FF"/>
      </a:folHlink>
    </a:clrScheme>
    <a:fontScheme name="IBM Cloud 2017">
      <a:majorFont>
        <a:latin typeface="Calibri"/>
        <a:ea typeface="Calibri"/>
        <a:cs typeface="Calibri"/>
      </a:majorFont>
      <a:minorFont>
        <a:latin typeface="Arial"/>
        <a:ea typeface="Arial"/>
        <a:cs typeface="Arial"/>
      </a:minorFont>
    </a:fontScheme>
    <a:fmtScheme name="IBM Cloud 201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11083</TotalTime>
  <Words>896</Words>
  <Application>Microsoft Office PowerPoint</Application>
  <PresentationFormat>Widescreen</PresentationFormat>
  <Paragraphs>88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MS PGothic</vt:lpstr>
      <vt:lpstr>Arial</vt:lpstr>
      <vt:lpstr>Calibri</vt:lpstr>
      <vt:lpstr>Helvetica Light</vt:lpstr>
      <vt:lpstr>Helvetica Neue</vt:lpstr>
      <vt:lpstr>Helvetica Neue Light</vt:lpstr>
      <vt:lpstr>STHeitiSC-Light</vt:lpstr>
      <vt:lpstr>Wingdings</vt:lpstr>
      <vt:lpstr>IBM Cloud 2017</vt:lpstr>
      <vt:lpstr>1_White</vt:lpstr>
      <vt:lpstr>PowerPoint Presentation</vt:lpstr>
      <vt:lpstr>Machine Learning – Basics </vt:lpstr>
      <vt:lpstr>Machine Learning – Problem Types</vt:lpstr>
      <vt:lpstr>Algorithm Comparison - Classification</vt:lpstr>
      <vt:lpstr>Deep Learning Timeline by Favio Vazquez</vt:lpstr>
      <vt:lpstr>What is Deep Learning?</vt:lpstr>
      <vt:lpstr>What is Deep Learning?</vt:lpstr>
      <vt:lpstr>What is a Neural Network?</vt:lpstr>
      <vt:lpstr>Artificial Neural Network (ANN)</vt:lpstr>
      <vt:lpstr>Each layer extracts higher features</vt:lpstr>
      <vt:lpstr>Each layer extracts higher features</vt:lpstr>
      <vt:lpstr>Hyperparameter tuning issues</vt:lpstr>
      <vt:lpstr>Hyperparameter tuning methods</vt:lpstr>
      <vt:lpstr>Some thoughts</vt:lpstr>
      <vt:lpstr>Even More Information....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scopty</dc:creator>
  <cp:lastModifiedBy>JOEL PATTERSON</cp:lastModifiedBy>
  <cp:revision>241</cp:revision>
  <dcterms:modified xsi:type="dcterms:W3CDTF">2018-12-10T18:05:53Z</dcterms:modified>
</cp:coreProperties>
</file>